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sldIdLst>
    <p:sldId id="256" r:id="rId2"/>
    <p:sldId id="257" r:id="rId3"/>
    <p:sldId id="268" r:id="rId4"/>
    <p:sldId id="269" r:id="rId5"/>
    <p:sldId id="260" r:id="rId6"/>
    <p:sldId id="270" r:id="rId7"/>
    <p:sldId id="261" r:id="rId8"/>
    <p:sldId id="262" r:id="rId9"/>
    <p:sldId id="263" r:id="rId10"/>
    <p:sldId id="265" r:id="rId11"/>
    <p:sldId id="259" r:id="rId12"/>
    <p:sldId id="266" r:id="rId13"/>
    <p:sldId id="267" r:id="rId14"/>
    <p:sldId id="273" r:id="rId15"/>
    <p:sldId id="274" r:id="rId16"/>
    <p:sldId id="272" r:id="rId17"/>
    <p:sldId id="275" r:id="rId18"/>
    <p:sldId id="281" r:id="rId19"/>
    <p:sldId id="276" r:id="rId20"/>
    <p:sldId id="278" r:id="rId21"/>
    <p:sldId id="277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95525-2299-ECD0-0F60-472FF3EC17D8}" v="3" dt="2023-06-21T17:58:25.920"/>
    <p1510:client id="{15D4B2A4-E40C-A5EC-4932-0EAF9262E033}" v="1056" dt="2023-06-21T20:58:37.803"/>
    <p1510:client id="{20E9C6EA-BB69-77C5-A771-F659DBDCF2F8}" v="268" dt="2023-06-21T21:18:00.758"/>
    <p1510:client id="{4A953A89-E689-1014-EEB1-C6972CACCEF7}" v="12" dt="2023-06-21T15:59:52.232"/>
    <p1510:client id="{78BF2B64-90FC-57A0-E65F-5F72881119DC}" v="733" dt="2023-06-21T17:57:41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7" autoAdjust="0"/>
  </p:normalViewPr>
  <p:slideViewPr>
    <p:cSldViewPr snapToGrid="0">
      <p:cViewPr varScale="1">
        <p:scale>
          <a:sx n="105" d="100"/>
          <a:sy n="105" d="100"/>
        </p:scale>
        <p:origin x="17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9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5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7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5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0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4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8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8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2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4028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16" y="2787215"/>
            <a:ext cx="4999415" cy="862255"/>
          </a:xfrm>
        </p:spPr>
        <p:txBody>
          <a:bodyPr>
            <a:normAutofit/>
          </a:bodyPr>
          <a:lstStyle/>
          <a:p>
            <a:r>
              <a:rPr lang="en-US" b="1">
                <a:latin typeface="Lao UI"/>
                <a:ea typeface="Calibri Light"/>
                <a:cs typeface="Calibri Light"/>
              </a:rPr>
              <a:t>EE316L GROUP-2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089" y="2871968"/>
            <a:ext cx="4018200" cy="870160"/>
          </a:xfrm>
        </p:spPr>
        <p:txBody>
          <a:bodyPr>
            <a:normAutofit/>
          </a:bodyPr>
          <a:lstStyle/>
          <a:p>
            <a:r>
              <a:rPr lang="en-US" sz="2100">
                <a:latin typeface="Lao UI"/>
                <a:cs typeface="Arial"/>
              </a:rPr>
              <a:t>L-C Meter Project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34B3BBD-ABDD-0C63-2425-48C709E4C228}"/>
              </a:ext>
            </a:extLst>
          </p:cNvPr>
          <p:cNvSpPr txBox="1"/>
          <p:nvPr/>
        </p:nvSpPr>
        <p:spPr>
          <a:xfrm>
            <a:off x="2343874" y="5667978"/>
            <a:ext cx="3959987" cy="230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050" err="1">
                <a:latin typeface="Lao UI"/>
                <a:cs typeface="Arial"/>
              </a:rPr>
              <a:t>By</a:t>
            </a:r>
            <a:r>
              <a:rPr lang="tr-TR" sz="1050">
                <a:latin typeface="Lao UI"/>
                <a:cs typeface="Arial"/>
              </a:rPr>
              <a:t> </a:t>
            </a:r>
            <a:r>
              <a:rPr lang="tr-TR" sz="1050" b="1">
                <a:latin typeface="Lao UI"/>
                <a:cs typeface="Arial"/>
              </a:rPr>
              <a:t>Necmettin </a:t>
            </a:r>
            <a:r>
              <a:rPr lang="tr-TR" sz="1050" b="1" err="1">
                <a:latin typeface="Lao UI"/>
                <a:cs typeface="Arial"/>
              </a:rPr>
              <a:t>Yigit</a:t>
            </a:r>
            <a:r>
              <a:rPr lang="tr-TR" sz="1050" b="1">
                <a:latin typeface="Lao UI"/>
                <a:cs typeface="Arial"/>
              </a:rPr>
              <a:t> DUBEK </a:t>
            </a:r>
            <a:r>
              <a:rPr lang="tr-TR" sz="1050">
                <a:latin typeface="Lao UI"/>
                <a:cs typeface="Arial"/>
              </a:rPr>
              <a:t>&amp; </a:t>
            </a:r>
            <a:r>
              <a:rPr lang="tr-TR" sz="1050" b="1">
                <a:latin typeface="Lao UI"/>
                <a:cs typeface="Arial"/>
              </a:rPr>
              <a:t>Harun DURMUS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F153F7BE-530A-468D-40BF-233C9AAE05E5}"/>
              </a:ext>
            </a:extLst>
          </p:cNvPr>
          <p:cNvSpPr/>
          <p:nvPr/>
        </p:nvSpPr>
        <p:spPr>
          <a:xfrm>
            <a:off x="2264962" y="3856748"/>
            <a:ext cx="5055847" cy="2419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508"/>
            <a:ext cx="6303284" cy="8079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PHASE DETECTION AND COMPARISON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424026"/>
            <a:ext cx="5847405" cy="2877567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Phase Comparison</a:t>
            </a:r>
            <a:endParaRPr lang="tr-TR">
              <a:latin typeface="Lao UI"/>
              <a:cs typeface="Lao UI"/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Phase Difference Measurement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Accuracy of Measurements</a:t>
            </a: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Low</a:t>
            </a:r>
            <a:r>
              <a:rPr lang="en-US" b="1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-</a:t>
            </a:r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Pass Filtering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6" name="Resim 6" descr="şematik içeren bir resim&#10;&#10;Açıklama otomatik olarak oluşturuldu">
            <a:extLst>
              <a:ext uri="{FF2B5EF4-FFF2-40B4-BE49-F238E27FC236}">
                <a16:creationId xmlns:a16="http://schemas.microsoft.com/office/drawing/2014/main" id="{3C003799-30A0-E0EE-3B28-80E6AD21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30" y="3901561"/>
            <a:ext cx="4985574" cy="2344277"/>
          </a:xfrm>
          <a:prstGeom prst="rect">
            <a:avLst/>
          </a:prstGeom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653D24A0-D95A-D766-C4ED-D4825139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10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94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LTSPICE IV vs. PROTEUS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Real Life Similarity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Challenging Simulations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LCD Display Libraries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Capability for PCB Layout Design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Project Design in Proteus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9A4A6FA7-BC47-17C2-5552-84A806BD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11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28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D7CDD04B-14E7-5A49-D151-ED2DCE054086}"/>
              </a:ext>
            </a:extLst>
          </p:cNvPr>
          <p:cNvSpPr/>
          <p:nvPr/>
        </p:nvSpPr>
        <p:spPr>
          <a:xfrm>
            <a:off x="2342098" y="3989981"/>
            <a:ext cx="4929624" cy="262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LTSPICE IV vs. PROTEUS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Real Life Similarity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Challenging Simulations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LCD Display Libraries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Capability for PCB Layout Design</a:t>
            </a: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Project Design in Proteus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4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8649B65B-5949-229A-0677-5AF0D320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33" y="4032300"/>
            <a:ext cx="4845972" cy="2545233"/>
          </a:xfrm>
          <a:prstGeom prst="rect">
            <a:avLst/>
          </a:prstGeo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240C0B-0A0E-FC87-3180-2F2288D7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12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63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CIRCUIT DESIGN WITH PROTEUS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A6D3BA9-4031-7693-2173-CCFA2772139B}"/>
              </a:ext>
            </a:extLst>
          </p:cNvPr>
          <p:cNvSpPr txBox="1"/>
          <p:nvPr/>
        </p:nvSpPr>
        <p:spPr>
          <a:xfrm>
            <a:off x="2873828" y="2090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endParaRPr lang="tr-TR"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A7667-3211-02B2-6DCB-ED07EB509CDD}"/>
              </a:ext>
            </a:extLst>
          </p:cNvPr>
          <p:cNvSpPr txBox="1">
            <a:spLocks/>
          </p:cNvSpPr>
          <p:nvPr/>
        </p:nvSpPr>
        <p:spPr>
          <a:xfrm>
            <a:off x="1871003" y="1427129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>
              <a:latin typeface="Lao UI"/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899F61-043E-8B1E-0C8C-3A5F59646BA8}"/>
              </a:ext>
            </a:extLst>
          </p:cNvPr>
          <p:cNvSpPr txBox="1">
            <a:spLocks/>
          </p:cNvSpPr>
          <p:nvPr/>
        </p:nvSpPr>
        <p:spPr>
          <a:xfrm>
            <a:off x="1871003" y="1302113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latin typeface="Lao UI"/>
                <a:cs typeface="Arial"/>
              </a:rPr>
              <a:t>Reducing Order of Low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Pass Filter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Non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negligible Increase in Measurement Errors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Using Several Linear Equations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Sample Measurements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1E7269CE-03C9-4B77-C294-3F3227F5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13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08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>
            <a:extLst>
              <a:ext uri="{FF2B5EF4-FFF2-40B4-BE49-F238E27FC236}">
                <a16:creationId xmlns:a16="http://schemas.microsoft.com/office/drawing/2014/main" id="{4DA1965F-021F-1063-12F0-6971163C45CA}"/>
              </a:ext>
            </a:extLst>
          </p:cNvPr>
          <p:cNvSpPr/>
          <p:nvPr/>
        </p:nvSpPr>
        <p:spPr>
          <a:xfrm>
            <a:off x="4817429" y="4382669"/>
            <a:ext cx="3099422" cy="17180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84006F55-E4E7-3AFA-FDD5-0956A69ADF03}"/>
              </a:ext>
            </a:extLst>
          </p:cNvPr>
          <p:cNvSpPr/>
          <p:nvPr/>
        </p:nvSpPr>
        <p:spPr>
          <a:xfrm>
            <a:off x="1395441" y="4382668"/>
            <a:ext cx="3134484" cy="17180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CIRCUIT DESIGN WITH PROTEUS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A6D3BA9-4031-7693-2173-CCFA2772139B}"/>
              </a:ext>
            </a:extLst>
          </p:cNvPr>
          <p:cNvSpPr txBox="1"/>
          <p:nvPr/>
        </p:nvSpPr>
        <p:spPr>
          <a:xfrm>
            <a:off x="2873828" y="2090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endParaRPr lang="tr-TR"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A7667-3211-02B2-6DCB-ED07EB509CDD}"/>
              </a:ext>
            </a:extLst>
          </p:cNvPr>
          <p:cNvSpPr txBox="1">
            <a:spLocks/>
          </p:cNvSpPr>
          <p:nvPr/>
        </p:nvSpPr>
        <p:spPr>
          <a:xfrm>
            <a:off x="1871003" y="1427129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>
              <a:latin typeface="Lao UI"/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899F61-043E-8B1E-0C8C-3A5F59646BA8}"/>
              </a:ext>
            </a:extLst>
          </p:cNvPr>
          <p:cNvSpPr txBox="1">
            <a:spLocks/>
          </p:cNvSpPr>
          <p:nvPr/>
        </p:nvSpPr>
        <p:spPr>
          <a:xfrm>
            <a:off x="1871003" y="1302113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latin typeface="Lao UI"/>
                <a:cs typeface="Arial"/>
              </a:rPr>
              <a:t>Reducing Order of Low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Pass Filter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Non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negligible Increase in Measurement Errors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Using Several Linear Equations</a:t>
            </a: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Sample Measurements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6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D45718EB-81F3-D76E-DCC4-0D390937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57" y="4415499"/>
            <a:ext cx="3055739" cy="1652454"/>
          </a:xfrm>
          <a:prstGeom prst="rect">
            <a:avLst/>
          </a:prstGeom>
        </p:spPr>
      </p:pic>
      <p:pic>
        <p:nvPicPr>
          <p:cNvPr id="7" name="Resim 8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56806A1F-7D83-1432-D79D-5EBE514F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28" y="4412511"/>
            <a:ext cx="3017549" cy="1652974"/>
          </a:xfrm>
          <a:prstGeom prst="rect">
            <a:avLst/>
          </a:prstGeom>
        </p:spPr>
      </p:pic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6FC72C31-95D2-B6B6-E133-169E640A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14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85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>
            <a:extLst>
              <a:ext uri="{FF2B5EF4-FFF2-40B4-BE49-F238E27FC236}">
                <a16:creationId xmlns:a16="http://schemas.microsoft.com/office/drawing/2014/main" id="{BC69A4F5-1352-979B-5436-784C543171F3}"/>
              </a:ext>
            </a:extLst>
          </p:cNvPr>
          <p:cNvSpPr/>
          <p:nvPr/>
        </p:nvSpPr>
        <p:spPr>
          <a:xfrm>
            <a:off x="4703399" y="5387085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2E58343C-4FEE-F725-6896-BC467161CE35}"/>
              </a:ext>
            </a:extLst>
          </p:cNvPr>
          <p:cNvSpPr/>
          <p:nvPr/>
        </p:nvSpPr>
        <p:spPr>
          <a:xfrm>
            <a:off x="2370673" y="5387085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6F10B03C-663E-8E16-CF94-7912A81A0AD2}"/>
              </a:ext>
            </a:extLst>
          </p:cNvPr>
          <p:cNvSpPr/>
          <p:nvPr/>
        </p:nvSpPr>
        <p:spPr>
          <a:xfrm>
            <a:off x="4703399" y="4028424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7E8006E-EE6F-5716-DAA9-D487F70C89D5}"/>
              </a:ext>
            </a:extLst>
          </p:cNvPr>
          <p:cNvSpPr/>
          <p:nvPr/>
        </p:nvSpPr>
        <p:spPr>
          <a:xfrm>
            <a:off x="2370673" y="4028425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49FCC9BC-A520-F85C-0261-9535175EDDD1}"/>
              </a:ext>
            </a:extLst>
          </p:cNvPr>
          <p:cNvSpPr/>
          <p:nvPr/>
        </p:nvSpPr>
        <p:spPr>
          <a:xfrm>
            <a:off x="4703399" y="2533179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799A40C6-A1ED-7D28-51E7-43B203073D50}"/>
              </a:ext>
            </a:extLst>
          </p:cNvPr>
          <p:cNvSpPr/>
          <p:nvPr/>
        </p:nvSpPr>
        <p:spPr>
          <a:xfrm>
            <a:off x="2370673" y="2533179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62CFC45-05DF-02A6-BA41-969A1AA8469E}"/>
              </a:ext>
            </a:extLst>
          </p:cNvPr>
          <p:cNvSpPr/>
          <p:nvPr/>
        </p:nvSpPr>
        <p:spPr>
          <a:xfrm>
            <a:off x="4703399" y="1181707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331CA99-BA3B-9681-406C-58CA8AEC004A}"/>
              </a:ext>
            </a:extLst>
          </p:cNvPr>
          <p:cNvSpPr/>
          <p:nvPr/>
        </p:nvSpPr>
        <p:spPr>
          <a:xfrm>
            <a:off x="2370673" y="1181708"/>
            <a:ext cx="2071149" cy="12632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968748" cy="807922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Lao UI"/>
                <a:cs typeface="Arial"/>
              </a:rPr>
              <a:t>SAMPLE MEASUREMENTS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A6D3BA9-4031-7693-2173-CCFA2772139B}"/>
              </a:ext>
            </a:extLst>
          </p:cNvPr>
          <p:cNvSpPr txBox="1"/>
          <p:nvPr/>
        </p:nvSpPr>
        <p:spPr>
          <a:xfrm>
            <a:off x="2873828" y="2090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§"/>
            </a:pPr>
            <a:endParaRPr lang="tr-TR"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A7667-3211-02B2-6DCB-ED07EB509CDD}"/>
              </a:ext>
            </a:extLst>
          </p:cNvPr>
          <p:cNvSpPr txBox="1">
            <a:spLocks/>
          </p:cNvSpPr>
          <p:nvPr/>
        </p:nvSpPr>
        <p:spPr>
          <a:xfrm>
            <a:off x="1871003" y="1427129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>
              <a:latin typeface="Lao UI"/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cs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899F61-043E-8B1E-0C8C-3A5F59646BA8}"/>
              </a:ext>
            </a:extLst>
          </p:cNvPr>
          <p:cNvSpPr txBox="1">
            <a:spLocks/>
          </p:cNvSpPr>
          <p:nvPr/>
        </p:nvSpPr>
        <p:spPr>
          <a:xfrm>
            <a:off x="1871003" y="1302113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>
              <a:solidFill>
                <a:srgbClr val="FFFFFF"/>
              </a:solidFill>
              <a:latin typeface="Lao UI"/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9" name="Resim 9" descr="şematik, takvim içeren bir resim&#10;&#10;Açıklama otomatik olarak oluşturuldu">
            <a:extLst>
              <a:ext uri="{FF2B5EF4-FFF2-40B4-BE49-F238E27FC236}">
                <a16:creationId xmlns:a16="http://schemas.microsoft.com/office/drawing/2014/main" id="{85EAE12D-6FF9-E6D6-05D4-03A5E564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80" y="1203048"/>
            <a:ext cx="4357734" cy="5425088"/>
          </a:xfrm>
          <a:prstGeom prst="rect">
            <a:avLst/>
          </a:prstGeom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55321C15-A39F-7934-C27A-5EFDE744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15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836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968748" cy="8079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ANALOG TO DIGITAL CONVERTERS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518" y="114724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B3C63D2-E091-F047-2063-3D6DD4C4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16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F8F954-BE66-F5C6-FFFC-AE287DCDE964}"/>
              </a:ext>
            </a:extLst>
          </p:cNvPr>
          <p:cNvSpPr txBox="1">
            <a:spLocks/>
          </p:cNvSpPr>
          <p:nvPr/>
        </p:nvSpPr>
        <p:spPr>
          <a:xfrm>
            <a:off x="1871003" y="552041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 dirty="0">
                <a:latin typeface="Lao UI"/>
                <a:cs typeface="Arial"/>
              </a:rPr>
              <a:t>Relationship Between </a:t>
            </a:r>
            <a:r>
              <a:rPr lang="en-US" i="1" dirty="0" err="1">
                <a:latin typeface="Lao UI"/>
                <a:cs typeface="Arial"/>
              </a:rPr>
              <a:t>Sensivity</a:t>
            </a:r>
            <a:r>
              <a:rPr lang="en-US" i="1" dirty="0">
                <a:latin typeface="Lao UI"/>
                <a:cs typeface="Arial"/>
              </a:rPr>
              <a:t> and Bit Numbers</a:t>
            </a:r>
          </a:p>
          <a:p>
            <a:pPr marL="0" indent="0">
              <a:buNone/>
            </a:pPr>
            <a:endParaRPr lang="en-US" i="1" dirty="0">
              <a:latin typeface="Arial" panose="020B0604020202020204"/>
              <a:cs typeface="Arial"/>
            </a:endParaRPr>
          </a:p>
          <a:p>
            <a:pPr marL="257810" indent="-257810"/>
            <a:endParaRPr lang="en-US" i="1" dirty="0">
              <a:cs typeface="Arial"/>
            </a:endParaRPr>
          </a:p>
          <a:p>
            <a:pPr marL="257810" indent="-257810"/>
            <a:endParaRPr lang="en-US" i="1" dirty="0">
              <a:cs typeface="Arial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014E66C8-D013-9893-CAC0-D2C8CA436184}"/>
              </a:ext>
            </a:extLst>
          </p:cNvPr>
          <p:cNvSpPr/>
          <p:nvPr/>
        </p:nvSpPr>
        <p:spPr>
          <a:xfrm>
            <a:off x="2825945" y="2790884"/>
            <a:ext cx="3569244" cy="36253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7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6B16F13D-4A8D-9FBA-7B6F-DA2983E6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23" y="2835632"/>
            <a:ext cx="3486500" cy="35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E188F2C9-7496-E7DE-F7B1-B8B803FA0F28}"/>
              </a:ext>
            </a:extLst>
          </p:cNvPr>
          <p:cNvSpPr/>
          <p:nvPr/>
        </p:nvSpPr>
        <p:spPr>
          <a:xfrm>
            <a:off x="2426246" y="3562234"/>
            <a:ext cx="4284495" cy="8274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68044"/>
            <a:ext cx="5851015" cy="807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Lao UI"/>
                <a:cs typeface="Arial"/>
              </a:rPr>
              <a:t>CONVERTING BINARY NUMBERS TO 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17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72D61C-E98F-819D-74A8-7057944141FD}"/>
              </a:ext>
            </a:extLst>
          </p:cNvPr>
          <p:cNvSpPr txBox="1">
            <a:spLocks/>
          </p:cNvSpPr>
          <p:nvPr/>
        </p:nvSpPr>
        <p:spPr>
          <a:xfrm>
            <a:off x="1871003" y="1035888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Processing mV Values</a:t>
            </a:r>
          </a:p>
          <a:p>
            <a:pPr marL="257810" indent="-257810"/>
            <a:r>
              <a:rPr lang="en-US" i="1">
                <a:solidFill>
                  <a:srgbClr val="FFFFFF"/>
                </a:solidFill>
                <a:latin typeface="Lao UI"/>
                <a:cs typeface="Arial"/>
              </a:rPr>
              <a:t>Defining If-Else Conditions</a:t>
            </a:r>
            <a:endParaRPr lang="en-US"/>
          </a:p>
          <a:p>
            <a:pPr marL="257810" indent="-257810"/>
            <a:r>
              <a:rPr lang="en-US" i="1">
                <a:latin typeface="Lao UI"/>
                <a:cs typeface="Arial"/>
              </a:rPr>
              <a:t>Using LCD Library Functions</a:t>
            </a:r>
          </a:p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6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FEF50A43-08FB-2849-DDF4-F212736A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24" y="3601455"/>
            <a:ext cx="4194739" cy="7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840322EE-221E-61F0-84CF-C82AC72BCDBB}"/>
              </a:ext>
            </a:extLst>
          </p:cNvPr>
          <p:cNvSpPr/>
          <p:nvPr/>
        </p:nvSpPr>
        <p:spPr>
          <a:xfrm>
            <a:off x="4382668" y="3148510"/>
            <a:ext cx="2938140" cy="31765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55A0FE2-E6BE-8CA2-3691-0146F33DA726}"/>
              </a:ext>
            </a:extLst>
          </p:cNvPr>
          <p:cNvSpPr/>
          <p:nvPr/>
        </p:nvSpPr>
        <p:spPr>
          <a:xfrm>
            <a:off x="2089656" y="3148510"/>
            <a:ext cx="1984471" cy="31765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68044"/>
            <a:ext cx="5851015" cy="807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Lao UI"/>
                <a:cs typeface="Arial"/>
              </a:rPr>
              <a:t>CONVERTING BINARY NUMBERS TO 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18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72D61C-E98F-819D-74A8-7057944141FD}"/>
              </a:ext>
            </a:extLst>
          </p:cNvPr>
          <p:cNvSpPr txBox="1">
            <a:spLocks/>
          </p:cNvSpPr>
          <p:nvPr/>
        </p:nvSpPr>
        <p:spPr>
          <a:xfrm>
            <a:off x="1871003" y="1035888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solidFill>
                  <a:srgbClr val="FFFFFF"/>
                </a:solidFill>
                <a:latin typeface="Lao UI"/>
                <a:cs typeface="Arial"/>
              </a:rPr>
              <a:t>Processing mV Values</a:t>
            </a: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Defining If-Else Conditions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Using LCD Library Functions</a:t>
            </a:r>
          </a:p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9E0FD9B5-9423-B39C-D96C-7D9C1357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23" y="3192288"/>
            <a:ext cx="5141396" cy="30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1C35E0D9-1D0A-E2AA-97BC-60CE7DE28EE2}"/>
              </a:ext>
            </a:extLst>
          </p:cNvPr>
          <p:cNvSpPr/>
          <p:nvPr/>
        </p:nvSpPr>
        <p:spPr>
          <a:xfrm>
            <a:off x="1979840" y="3392261"/>
            <a:ext cx="5180237" cy="30656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851015" cy="807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Lao UI"/>
                <a:cs typeface="Arial"/>
              </a:rPr>
              <a:t>FEEDBACK EXTENSION FOR NOISY MEASUREMENT CONDITIONS</a:t>
            </a:r>
            <a:endParaRPr lang="tr-TR" sz="2000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19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4C0A40-CA1E-943C-DF58-80A8FC2B3976}"/>
              </a:ext>
            </a:extLst>
          </p:cNvPr>
          <p:cNvSpPr txBox="1">
            <a:spLocks/>
          </p:cNvSpPr>
          <p:nvPr/>
        </p:nvSpPr>
        <p:spPr>
          <a:xfrm>
            <a:off x="1871003" y="909667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Feedback Design</a:t>
            </a:r>
            <a:endParaRPr lang="tr-TR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Case: Sinusoidal Noise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6" name="Resim 7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5A84E1A1-5688-36D9-8097-275167AF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50" y="3430269"/>
            <a:ext cx="5117500" cy="299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C929A63-7814-EFE8-BD74-47B6395AF68A}"/>
              </a:ext>
            </a:extLst>
          </p:cNvPr>
          <p:cNvSpPr/>
          <p:nvPr/>
        </p:nvSpPr>
        <p:spPr>
          <a:xfrm>
            <a:off x="2871438" y="3113048"/>
            <a:ext cx="3401122" cy="31223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6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87F68C69-4CFF-B096-C741-616548D24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3" r="-339" b="7119"/>
          <a:stretch/>
        </p:blipFill>
        <p:spPr>
          <a:xfrm>
            <a:off x="2927197" y="3181911"/>
            <a:ext cx="3291475" cy="2984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INTRODUCTION</a:t>
            </a:r>
            <a:endParaRPr lang="en-US" b="1" dirty="0">
              <a:latin typeface="Lao UI"/>
              <a:cs typeface="Lao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022667"/>
            <a:ext cx="5847405" cy="2998371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What is the main purpose?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Contents of the procedure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C9665D3-E091-1C41-BAA7-779971F6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2</a:t>
            </a:fld>
            <a:endParaRPr lang="tr-TR" b="1"/>
          </a:p>
        </p:txBody>
      </p:sp>
    </p:spTree>
    <p:extLst>
      <p:ext uri="{BB962C8B-B14F-4D97-AF65-F5344CB8AC3E}">
        <p14:creationId xmlns:p14="http://schemas.microsoft.com/office/powerpoint/2010/main" val="128593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3AA5F066-B434-543F-A8F5-A8DC0F324597}"/>
              </a:ext>
            </a:extLst>
          </p:cNvPr>
          <p:cNvSpPr/>
          <p:nvPr/>
        </p:nvSpPr>
        <p:spPr>
          <a:xfrm>
            <a:off x="1934935" y="3371850"/>
            <a:ext cx="5461907" cy="27431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851015" cy="807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Lao UI"/>
                <a:cs typeface="Arial"/>
              </a:rPr>
              <a:t>FEEDBACK EXTENSION FOR NOISY MEASUREMENT CONDITIONS</a:t>
            </a:r>
            <a:endParaRPr lang="tr-TR" sz="2000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20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4C0A40-CA1E-943C-DF58-80A8FC2B3976}"/>
              </a:ext>
            </a:extLst>
          </p:cNvPr>
          <p:cNvSpPr txBox="1">
            <a:spLocks/>
          </p:cNvSpPr>
          <p:nvPr/>
        </p:nvSpPr>
        <p:spPr>
          <a:xfrm>
            <a:off x="1871003" y="909666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Feedback Design</a:t>
            </a:r>
            <a:endParaRPr lang="tr-TR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Case: Sinusoidal Noise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7" descr="çizelge, diyagram içeren bir resim&#10;&#10;Açıklama otomatik olarak oluşturuldu">
            <a:extLst>
              <a:ext uri="{FF2B5EF4-FFF2-40B4-BE49-F238E27FC236}">
                <a16:creationId xmlns:a16="http://schemas.microsoft.com/office/drawing/2014/main" id="{38283367-69C7-2ACA-74F9-8EC2D8F3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94" y="3394961"/>
            <a:ext cx="5402024" cy="26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7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2CABD08C-5842-8829-1DDD-CB8ECFE27C91}"/>
              </a:ext>
            </a:extLst>
          </p:cNvPr>
          <p:cNvSpPr/>
          <p:nvPr/>
        </p:nvSpPr>
        <p:spPr>
          <a:xfrm>
            <a:off x="2257425" y="3212646"/>
            <a:ext cx="4629149" cy="3053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851015" cy="80792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Lao UI"/>
                <a:cs typeface="Arial"/>
              </a:rPr>
              <a:t>FEEDBACK EXTENSION FOR NOISY MEASUREMENT CONDITIONS</a:t>
            </a:r>
            <a:endParaRPr lang="tr-TR" sz="2000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21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4C0A40-CA1E-943C-DF58-80A8FC2B3976}"/>
              </a:ext>
            </a:extLst>
          </p:cNvPr>
          <p:cNvSpPr txBox="1">
            <a:spLocks/>
          </p:cNvSpPr>
          <p:nvPr/>
        </p:nvSpPr>
        <p:spPr>
          <a:xfrm>
            <a:off x="1871003" y="909665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latin typeface="Lao UI"/>
                <a:cs typeface="Arial"/>
              </a:rPr>
              <a:t>Feedback Design</a:t>
            </a:r>
            <a:endParaRPr lang="tr-TR"/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Case: Sinusoidal Noise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5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7EF99635-C95D-0CD5-1C2B-2BF060D9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62" y="3245631"/>
            <a:ext cx="4558264" cy="29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1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58233"/>
            <a:ext cx="5968748" cy="80792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CONCLUSION</a:t>
            </a:r>
            <a:endParaRPr lang="tr-TR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301518"/>
            <a:ext cx="5847405" cy="4184996"/>
          </a:xfrm>
        </p:spPr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22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DB9A43-A7F3-B14E-FC99-0F21E81C787F}"/>
              </a:ext>
            </a:extLst>
          </p:cNvPr>
          <p:cNvSpPr txBox="1">
            <a:spLocks/>
          </p:cNvSpPr>
          <p:nvPr/>
        </p:nvSpPr>
        <p:spPr>
          <a:xfrm>
            <a:off x="1871003" y="1439469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r>
              <a:rPr lang="en-US" i="1">
                <a:latin typeface="Lao UI"/>
                <a:cs typeface="Arial"/>
              </a:rPr>
              <a:t>Project Objective: Accurate L-C Meter Circuit </a:t>
            </a:r>
          </a:p>
          <a:p>
            <a:pPr marL="0" indent="0">
              <a:buNone/>
            </a:pPr>
            <a:r>
              <a:rPr lang="en-US" i="1">
                <a:latin typeface="Lao UI"/>
                <a:cs typeface="Arial"/>
              </a:rPr>
              <a:t>    (2% Error Rate)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Challenges and Modifications</a:t>
            </a:r>
            <a:endParaRPr lang="tr-TR">
              <a:solidFill>
                <a:srgbClr val="FFFFFF"/>
              </a:solidFill>
              <a:latin typeface="Arial" panose="020B0604020202020204"/>
              <a:cs typeface="Arial"/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Feedback Extension Considerations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Achieving Objective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Reliability and Effectiveness</a:t>
            </a: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9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160" y="3039381"/>
            <a:ext cx="5967420" cy="13729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THANK YOU FOR LISTENING...</a:t>
            </a:r>
            <a:endParaRPr lang="tr-TR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810" indent="-257810"/>
            <a:endParaRPr lang="en-US" i="1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6DEC1B-D154-DC54-4F32-AB77D7F0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23</a:t>
            </a:fld>
            <a:endParaRPr lang="tr-TR" b="1"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DB9A43-A7F3-B14E-FC99-0F21E81C787F}"/>
              </a:ext>
            </a:extLst>
          </p:cNvPr>
          <p:cNvSpPr txBox="1">
            <a:spLocks/>
          </p:cNvSpPr>
          <p:nvPr/>
        </p:nvSpPr>
        <p:spPr>
          <a:xfrm>
            <a:off x="1871003" y="1439469"/>
            <a:ext cx="5847405" cy="4184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0" indent="0">
              <a:buNone/>
            </a:pPr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854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3519E5B-CC86-2D79-0F53-E1336637A7C8}"/>
              </a:ext>
            </a:extLst>
          </p:cNvPr>
          <p:cNvSpPr/>
          <p:nvPr/>
        </p:nvSpPr>
        <p:spPr>
          <a:xfrm>
            <a:off x="2714625" y="3024188"/>
            <a:ext cx="4271964" cy="2938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BASIC OSCILLATOR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022667"/>
            <a:ext cx="6283664" cy="2998371"/>
          </a:xfrm>
        </p:spPr>
        <p:txBody>
          <a:bodyPr/>
          <a:lstStyle/>
          <a:p>
            <a:pPr marL="285750" lvl="1" indent="-285750"/>
            <a:r>
              <a:rPr lang="en-US" sz="1800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Times New Roman"/>
              </a:rPr>
              <a:t>555 IC Timer Integrated Circuits and Astable Operation</a:t>
            </a:r>
            <a:endParaRPr lang="en-US" sz="1800" i="1">
              <a:solidFill>
                <a:schemeClr val="accent6">
                  <a:lumMod val="60000"/>
                  <a:lumOff val="40000"/>
                </a:schemeClr>
              </a:solidFill>
              <a:latin typeface="Lao UI"/>
              <a:cs typeface="Arial"/>
            </a:endParaRPr>
          </a:p>
          <a:p>
            <a:pPr marL="285750" lvl="1" indent="-285750"/>
            <a:r>
              <a:rPr lang="en-US" sz="1800" i="1">
                <a:latin typeface="Lao UI"/>
                <a:cs typeface="Times New Roman"/>
              </a:rPr>
              <a:t>Circuit Design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5" name="Resim 7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92080E7F-8EDA-A36D-7E9D-D21FFBA9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40" y="3071953"/>
            <a:ext cx="4182856" cy="2851766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0B1F8BC-5EE9-3E48-0704-D19FF201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3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69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34166C6F-4A79-4767-59E8-ED1CA7D61254}"/>
              </a:ext>
            </a:extLst>
          </p:cNvPr>
          <p:cNvSpPr/>
          <p:nvPr/>
        </p:nvSpPr>
        <p:spPr>
          <a:xfrm>
            <a:off x="2967038" y="2938463"/>
            <a:ext cx="3762375" cy="2943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089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BASIC OSCILLATOR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022667"/>
            <a:ext cx="6283664" cy="2998371"/>
          </a:xfrm>
        </p:spPr>
        <p:txBody>
          <a:bodyPr/>
          <a:lstStyle/>
          <a:p>
            <a:pPr marL="285750" lvl="1" indent="-285750"/>
            <a:r>
              <a:rPr lang="en-US" sz="1800" i="1">
                <a:latin typeface="Lao UI"/>
                <a:cs typeface="Times New Roman"/>
              </a:rPr>
              <a:t>555 IC Timer Integrated Circuits and Astable Operation</a:t>
            </a:r>
            <a:endParaRPr lang="en-US" sz="1800" i="1">
              <a:latin typeface="Lao UI"/>
              <a:cs typeface="Arial"/>
            </a:endParaRPr>
          </a:p>
          <a:p>
            <a:pPr marL="285750" lvl="1" indent="-285750"/>
            <a:r>
              <a:rPr lang="en-US" sz="1800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Times New Roman"/>
              </a:rPr>
              <a:t>Circuit Design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4" descr="diyagram, şematik içeren bir resim&#10;&#10;Açıklama otomatik olarak oluşturuldu">
            <a:extLst>
              <a:ext uri="{FF2B5EF4-FFF2-40B4-BE49-F238E27FC236}">
                <a16:creationId xmlns:a16="http://schemas.microsoft.com/office/drawing/2014/main" id="{BB706DB3-53DB-1D74-BF3C-547A5856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96" y="2992329"/>
            <a:ext cx="3659345" cy="2845236"/>
          </a:xfrm>
          <a:prstGeom prst="rect">
            <a:avLst/>
          </a:prstGeo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49EAB-90A9-26E7-11AC-58CC0E67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4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79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C929A63-7814-EFE8-BD74-47B6395AF68A}"/>
              </a:ext>
            </a:extLst>
          </p:cNvPr>
          <p:cNvSpPr/>
          <p:nvPr/>
        </p:nvSpPr>
        <p:spPr>
          <a:xfrm>
            <a:off x="3221510" y="3204414"/>
            <a:ext cx="3135039" cy="28297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958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PHASE OR TIME DELAY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022667"/>
            <a:ext cx="5847405" cy="2998371"/>
          </a:xfrm>
        </p:spPr>
        <p:txBody>
          <a:bodyPr/>
          <a:lstStyle/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Voltage Buffer Operation</a:t>
            </a:r>
            <a:endParaRPr lang="tr-TR">
              <a:solidFill>
                <a:schemeClr val="accent6">
                  <a:lumMod val="60000"/>
                  <a:lumOff val="40000"/>
                </a:schemeClr>
              </a:solidFill>
              <a:latin typeface="Lao UI"/>
              <a:cs typeface="Lao UI"/>
            </a:endParaRPr>
          </a:p>
          <a:p>
            <a:pPr marL="257810" indent="-257810"/>
            <a:r>
              <a:rPr lang="en-US" i="1" err="1">
                <a:latin typeface="Lao UI"/>
                <a:cs typeface="Arial"/>
              </a:rPr>
              <a:t>LTSpice</a:t>
            </a:r>
            <a:r>
              <a:rPr lang="en-US" i="1">
                <a:latin typeface="Lao UI"/>
                <a:cs typeface="Arial"/>
              </a:rPr>
              <a:t> IV Design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4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D7F4B698-FB00-BB67-D122-7C421EFD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39" y="3278745"/>
            <a:ext cx="2987723" cy="2683795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C242B24-FA36-6056-2119-AE459F47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5</a:t>
            </a:fld>
            <a:endParaRPr lang="tr-TR" b="1"/>
          </a:p>
        </p:txBody>
      </p:sp>
    </p:spTree>
    <p:extLst>
      <p:ext uri="{BB962C8B-B14F-4D97-AF65-F5344CB8AC3E}">
        <p14:creationId xmlns:p14="http://schemas.microsoft.com/office/powerpoint/2010/main" val="327542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D7A39D81-58BD-BAE5-01A5-2C901A5EBE59}"/>
              </a:ext>
            </a:extLst>
          </p:cNvPr>
          <p:cNvSpPr/>
          <p:nvPr/>
        </p:nvSpPr>
        <p:spPr>
          <a:xfrm>
            <a:off x="2966705" y="3370194"/>
            <a:ext cx="3651922" cy="26606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958"/>
            <a:ext cx="5968748" cy="807922"/>
          </a:xfrm>
        </p:spPr>
        <p:txBody>
          <a:bodyPr/>
          <a:lstStyle/>
          <a:p>
            <a:pPr algn="l"/>
            <a:r>
              <a:rPr lang="en-US" b="1" dirty="0">
                <a:latin typeface="Lao UI"/>
                <a:cs typeface="Arial"/>
              </a:rPr>
              <a:t>PHASE OR TIME DELAY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022667"/>
            <a:ext cx="5847405" cy="2998371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Voltage Buffer Operation</a:t>
            </a:r>
            <a:endParaRPr lang="tr-TR">
              <a:latin typeface="Lao UI"/>
              <a:cs typeface="Lao UI"/>
            </a:endParaRPr>
          </a:p>
          <a:p>
            <a:pPr marL="257810" indent="-257810"/>
            <a:r>
              <a:rPr lang="en-US" i="1" err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LTSpice</a:t>
            </a:r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 IV Design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5" name="Resim 7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E07C6E12-D746-E720-1144-72A56047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71" y="3431272"/>
            <a:ext cx="3518464" cy="2521649"/>
          </a:xfrm>
          <a:prstGeom prst="rect">
            <a:avLst/>
          </a:prstGeom>
        </p:spPr>
      </p:pic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43C1DB1-27BD-BBA2-CF8B-9468CC6C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6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05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7747E60B-4980-B493-9101-1B911BF2032D}"/>
              </a:ext>
            </a:extLst>
          </p:cNvPr>
          <p:cNvSpPr/>
          <p:nvPr/>
        </p:nvSpPr>
        <p:spPr>
          <a:xfrm>
            <a:off x="2129020" y="3512394"/>
            <a:ext cx="4876145" cy="31101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508"/>
            <a:ext cx="6303284" cy="8079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PHASE DETECTION AND COMPARISON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424026"/>
            <a:ext cx="5847405" cy="2877567"/>
          </a:xfrm>
        </p:spPr>
        <p:txBody>
          <a:bodyPr/>
          <a:lstStyle/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Phase Comparison</a:t>
            </a:r>
            <a:endParaRPr lang="tr-TR">
              <a:solidFill>
                <a:schemeClr val="accent6">
                  <a:lumMod val="60000"/>
                  <a:lumOff val="40000"/>
                </a:schemeClr>
              </a:solidFill>
              <a:latin typeface="Lao UI"/>
              <a:cs typeface="Lao UI"/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Phase Difference Measurement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Accuracy of Measurements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Low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Pass Filtering</a:t>
            </a: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11" name="Resim 11">
            <a:extLst>
              <a:ext uri="{FF2B5EF4-FFF2-40B4-BE49-F238E27FC236}">
                <a16:creationId xmlns:a16="http://schemas.microsoft.com/office/drawing/2014/main" id="{A9E8C350-ACED-2136-EF15-09CF3DA88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" t="701" r="1190" b="2103"/>
          <a:stretch/>
        </p:blipFill>
        <p:spPr>
          <a:xfrm>
            <a:off x="2173714" y="3563264"/>
            <a:ext cx="4786110" cy="3020112"/>
          </a:xfrm>
          <a:prstGeom prst="rect">
            <a:avLst/>
          </a:prstGeo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8D369C5-5BE1-28F7-F5E5-BE2417F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7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80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662FE646-F216-7EBF-D3AD-FD6A25F35F70}"/>
              </a:ext>
            </a:extLst>
          </p:cNvPr>
          <p:cNvSpPr/>
          <p:nvPr/>
        </p:nvSpPr>
        <p:spPr>
          <a:xfrm>
            <a:off x="1388429" y="3884797"/>
            <a:ext cx="6563484" cy="23210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508"/>
            <a:ext cx="6303284" cy="8079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PHASE DETECTION AND COMPARISON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424026"/>
            <a:ext cx="5847405" cy="2877567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Phase Comparison</a:t>
            </a:r>
            <a:endParaRPr lang="tr-TR">
              <a:latin typeface="Lao UI"/>
              <a:cs typeface="Lao UI"/>
            </a:endParaRP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Phase Difference Measurement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Accuracy of Measurements</a:t>
            </a:r>
          </a:p>
          <a:p>
            <a:pPr marL="257810" indent="-257810"/>
            <a:r>
              <a:rPr lang="en-US" i="1">
                <a:latin typeface="Lao UI"/>
                <a:cs typeface="Arial"/>
              </a:rPr>
              <a:t>Low</a:t>
            </a:r>
            <a:r>
              <a:rPr lang="en-US" b="1" i="1">
                <a:latin typeface="Lao UI"/>
                <a:cs typeface="Arial"/>
              </a:rPr>
              <a:t>-</a:t>
            </a:r>
            <a:r>
              <a:rPr lang="en-US" i="1">
                <a:latin typeface="Lao UI"/>
                <a:cs typeface="Arial"/>
              </a:rPr>
              <a:t>Pass Filtering</a:t>
            </a:r>
          </a:p>
          <a:p>
            <a:pPr marL="257810" indent="-257810"/>
            <a:endParaRPr lang="en-US" i="1">
              <a:latin typeface="Lao UI"/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4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B846436C-06B0-D608-DF36-835F0A581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8694" r="498" b="3531"/>
          <a:stretch/>
        </p:blipFill>
        <p:spPr>
          <a:xfrm>
            <a:off x="1421245" y="3917632"/>
            <a:ext cx="6487765" cy="2253737"/>
          </a:xfrm>
          <a:prstGeom prst="rect">
            <a:avLst/>
          </a:prstGeo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24666A8-7B6C-F8AA-B50D-9B83B2A0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8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47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id="{D564DCC6-502A-1B73-9283-4334A796B157}"/>
              </a:ext>
            </a:extLst>
          </p:cNvPr>
          <p:cNvSpPr/>
          <p:nvPr/>
        </p:nvSpPr>
        <p:spPr>
          <a:xfrm>
            <a:off x="4670172" y="3940895"/>
            <a:ext cx="2825944" cy="20616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6411BCF-B799-2D34-651C-DE4B7BAB8186}"/>
              </a:ext>
            </a:extLst>
          </p:cNvPr>
          <p:cNvSpPr/>
          <p:nvPr/>
        </p:nvSpPr>
        <p:spPr>
          <a:xfrm>
            <a:off x="2103682" y="3555221"/>
            <a:ext cx="1416477" cy="28469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08590-7DAA-8697-A718-47C68E18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46" y="649508"/>
            <a:ext cx="6303284" cy="8079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Lao UI"/>
                <a:cs typeface="Arial"/>
              </a:rPr>
              <a:t>PHASE DETECTION AND COMPARISON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6081-CD42-C531-EE9E-1DFAFF03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408" y="1424026"/>
            <a:ext cx="5847405" cy="2877567"/>
          </a:xfrm>
        </p:spPr>
        <p:txBody>
          <a:bodyPr/>
          <a:lstStyle/>
          <a:p>
            <a:pPr marL="257810" indent="-257810"/>
            <a:r>
              <a:rPr lang="en-US" i="1">
                <a:latin typeface="Lao UI"/>
                <a:cs typeface="Arial"/>
              </a:rPr>
              <a:t>Phase Comparison</a:t>
            </a:r>
            <a:endParaRPr lang="tr-TR">
              <a:latin typeface="Lao UI"/>
              <a:cs typeface="Lao UI"/>
            </a:endParaRPr>
          </a:p>
          <a:p>
            <a:pPr marL="257810" indent="-257810"/>
            <a:r>
              <a:rPr lang="en-US" i="1">
                <a:latin typeface="Lao UI"/>
                <a:cs typeface="Arial"/>
              </a:rPr>
              <a:t>Phase Difference Measurement</a:t>
            </a:r>
          </a:p>
          <a:p>
            <a:pPr marL="257810" indent="-257810"/>
            <a:r>
              <a:rPr lang="en-US" i="1">
                <a:solidFill>
                  <a:schemeClr val="accent6">
                    <a:lumMod val="60000"/>
                    <a:lumOff val="40000"/>
                  </a:schemeClr>
                </a:solidFill>
                <a:latin typeface="Lao UI"/>
                <a:cs typeface="Arial"/>
              </a:rPr>
              <a:t>Accuracy of Measurements</a:t>
            </a:r>
          </a:p>
          <a:p>
            <a:pPr marL="257810" indent="-257810"/>
            <a:r>
              <a:rPr lang="en-US" i="1">
                <a:solidFill>
                  <a:srgbClr val="FFFFFF"/>
                </a:solidFill>
                <a:latin typeface="Lao UI"/>
                <a:cs typeface="Arial"/>
              </a:rPr>
              <a:t>Low</a:t>
            </a:r>
            <a:r>
              <a:rPr lang="en-US" b="1" i="1">
                <a:solidFill>
                  <a:srgbClr val="FFFFFF"/>
                </a:solidFill>
                <a:latin typeface="Lao UI"/>
                <a:cs typeface="Arial"/>
              </a:rPr>
              <a:t>-</a:t>
            </a:r>
            <a:r>
              <a:rPr lang="en-US" i="1">
                <a:solidFill>
                  <a:srgbClr val="FFFFFF"/>
                </a:solidFill>
                <a:latin typeface="Lao UI"/>
                <a:cs typeface="Arial"/>
              </a:rPr>
              <a:t>Pass Filtering</a:t>
            </a:r>
            <a:endParaRPr lang="en-US" i="1">
              <a:solidFill>
                <a:srgbClr val="BBD9DA"/>
              </a:solidFill>
              <a:latin typeface="Lao UI"/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  <a:p>
            <a:pPr marL="257810" indent="-257810"/>
            <a:endParaRPr lang="en-US" i="1">
              <a:cs typeface="Arial"/>
            </a:endParaRPr>
          </a:p>
        </p:txBody>
      </p:sp>
      <p:pic>
        <p:nvPicPr>
          <p:cNvPr id="4" name="Resim 4" descr="çizelge içeren bir resim&#10;&#10;Açıklama otomatik olarak oluşturuldu">
            <a:extLst>
              <a:ext uri="{FF2B5EF4-FFF2-40B4-BE49-F238E27FC236}">
                <a16:creationId xmlns:a16="http://schemas.microsoft.com/office/drawing/2014/main" id="{6254BFC8-F52D-37D7-5776-479A0669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58" y="3981799"/>
            <a:ext cx="2743200" cy="1983119"/>
          </a:xfrm>
          <a:prstGeom prst="rect">
            <a:avLst/>
          </a:prstGeom>
        </p:spPr>
      </p:pic>
      <p:pic>
        <p:nvPicPr>
          <p:cNvPr id="5" name="Resim 5" descr="masa içeren bir resim&#10;&#10;Açıklama otomatik olarak oluşturuldu">
            <a:extLst>
              <a:ext uri="{FF2B5EF4-FFF2-40B4-BE49-F238E27FC236}">
                <a16:creationId xmlns:a16="http://schemas.microsoft.com/office/drawing/2014/main" id="{5D7EECAF-CE65-44B6-366D-783F6B82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60" y="3587799"/>
            <a:ext cx="1334904" cy="2771121"/>
          </a:xfrm>
          <a:prstGeom prst="rect">
            <a:avLst/>
          </a:prstGeom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F91DB89-1B9B-6C50-1A4C-D10FFCF4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dirty="0"/>
              <a:t>9</a:t>
            </a:fld>
            <a:endParaRPr lang="tr-TR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19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340</Words>
  <Application>Microsoft Office PowerPoint</Application>
  <PresentationFormat>Ekran Gösterisi (4:3)</PresentationFormat>
  <Paragraphs>157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9" baseType="lpstr">
      <vt:lpstr>Arial</vt:lpstr>
      <vt:lpstr>Lao UI</vt:lpstr>
      <vt:lpstr>MS Shell Dlg 2</vt:lpstr>
      <vt:lpstr>Wingdings</vt:lpstr>
      <vt:lpstr>Wingdings 3</vt:lpstr>
      <vt:lpstr>Madison</vt:lpstr>
      <vt:lpstr>EE316L GROUP-2</vt:lpstr>
      <vt:lpstr>INTRODUCTION</vt:lpstr>
      <vt:lpstr>BASIC OSCILLATOR CIRCUITS</vt:lpstr>
      <vt:lpstr>BASIC OSCILLATOR CIRCUITS</vt:lpstr>
      <vt:lpstr>PHASE OR TIME DELAY</vt:lpstr>
      <vt:lpstr>PHASE OR TIME DELAY</vt:lpstr>
      <vt:lpstr>PHASE DETECTION AND COMPARISON</vt:lpstr>
      <vt:lpstr>PHASE DETECTION AND COMPARISON</vt:lpstr>
      <vt:lpstr>PHASE DETECTION AND COMPARISON</vt:lpstr>
      <vt:lpstr>PHASE DETECTION AND COMPARISON</vt:lpstr>
      <vt:lpstr>LTSPICE IV vs. PROTEUS</vt:lpstr>
      <vt:lpstr>LTSPICE IV vs. PROTEUS</vt:lpstr>
      <vt:lpstr>CIRCUIT DESIGN WITH PROTEUS</vt:lpstr>
      <vt:lpstr>CIRCUIT DESIGN WITH PROTEUS</vt:lpstr>
      <vt:lpstr>SAMPLE MEASUREMENTS</vt:lpstr>
      <vt:lpstr>ANALOG TO DIGITAL CONVERTERS</vt:lpstr>
      <vt:lpstr>CONVERTING BINARY NUMBERS TO DECIMAL</vt:lpstr>
      <vt:lpstr>CONVERTING BINARY NUMBERS TO DECIMAL</vt:lpstr>
      <vt:lpstr>FEEDBACK EXTENSION FOR NOISY MEASUREMENT CONDITIONS</vt:lpstr>
      <vt:lpstr>FEEDBACK EXTENSION FOR NOISY MEASUREMENT CONDITIONS</vt:lpstr>
      <vt:lpstr>FEEDBACK EXTENSION FOR NOISY MEASUREMENT CONDITIONS</vt:lpstr>
      <vt:lpstr>CONCLUSION</vt:lpstr>
      <vt:lpstr>THANK YOU FOR LISTENING...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HARUN DURMUŞ</cp:lastModifiedBy>
  <cp:revision>6</cp:revision>
  <dcterms:created xsi:type="dcterms:W3CDTF">2023-06-21T11:12:29Z</dcterms:created>
  <dcterms:modified xsi:type="dcterms:W3CDTF">2023-06-22T10:43:48Z</dcterms:modified>
</cp:coreProperties>
</file>